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19"/>
  </p:notesMasterIdLst>
  <p:handoutMasterIdLst>
    <p:handoutMasterId r:id="rId20"/>
  </p:handoutMasterIdLst>
  <p:sldIdLst>
    <p:sldId id="373" r:id="rId7"/>
    <p:sldId id="14541" r:id="rId8"/>
    <p:sldId id="2134391531" r:id="rId9"/>
    <p:sldId id="2134391534" r:id="rId10"/>
    <p:sldId id="14543" r:id="rId11"/>
    <p:sldId id="382" r:id="rId12"/>
    <p:sldId id="14544" r:id="rId13"/>
    <p:sldId id="14533" r:id="rId14"/>
    <p:sldId id="14545" r:id="rId15"/>
    <p:sldId id="14526" r:id="rId16"/>
    <p:sldId id="2134391533" r:id="rId17"/>
    <p:sldId id="2134391532" r:id="rId1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E98DA8-FC62-477E-BC25-7F417716C631}">
          <p14:sldIdLst>
            <p14:sldId id="373"/>
          </p14:sldIdLst>
        </p14:section>
        <p14:section name="NEW new starter" id="{625D89E6-9378-493E-9F2E-6911ECA4BF8F}">
          <p14:sldIdLst/>
        </p14:section>
        <p14:section name="Workloads" id="{1F3B3A19-9187-4952-B5D8-719F6AF6DA9C}">
          <p14:sldIdLst/>
        </p14:section>
        <p14:section name="New starter" id="{6B6E948E-5CEA-452E-9C52-FDB29DE8860E}">
          <p14:sldIdLst>
            <p14:sldId id="14541"/>
            <p14:sldId id="2134391531"/>
            <p14:sldId id="2134391534"/>
            <p14:sldId id="14543"/>
            <p14:sldId id="382"/>
            <p14:sldId id="14544"/>
            <p14:sldId id="14533"/>
            <p14:sldId id="14545"/>
            <p14:sldId id="14526"/>
            <p14:sldId id="2134391533"/>
            <p14:sldId id="21343915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447167A-5CEB-7F01-A264-ED59D7877CE2}" name="Samuel Wotherspoon" initials="SW" userId="S::samuel.wotherspoon@arm.com::accfbf3c-739a-463e-8836-305249971aa8" providerId="AD"/>
  <p188:author id="{6B86C5F7-F58C-B11A-F361-3A6F7F0B0CDE}" name="Stuart Taylor" initials="ST" userId="S::Stuart.Taylor@arm.com::37c64dce-266f-4997-a7f8-7fbf6550b1d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EF4"/>
    <a:srgbClr val="7F7F7F"/>
    <a:srgbClr val="333E48"/>
    <a:srgbClr val="00C1DE"/>
    <a:srgbClr val="FF6B00"/>
    <a:srgbClr val="E5ECEB"/>
    <a:srgbClr val="95D600"/>
    <a:srgbClr val="FFC600"/>
    <a:srgbClr val="FF6900"/>
    <a:srgbClr val="93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7CBF12-DE75-7E48-AA92-BFF2B8BF4992}" v="4" dt="2024-08-22T14:50:43.35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3"/>
    <p:restoredTop sz="94643"/>
  </p:normalViewPr>
  <p:slideViewPr>
    <p:cSldViewPr snapToGrid="0">
      <p:cViewPr varScale="1">
        <p:scale>
          <a:sx n="92" d="100"/>
          <a:sy n="92" d="100"/>
        </p:scale>
        <p:origin x="26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8/22/2024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556DF-BE24-BB47-9FD2-350D67DC1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B56EA-EFE9-874F-97FF-66B32F665BC9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834CFF-8E93-2347-9547-EC508DDB3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DE2A1EC-11A7-6C45-AE97-813BACFCF8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44AAC8C6-29C1-9742-B973-511F8707F1B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74A8AC8F-8A23-E644-ABCA-8318EFE232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7"/>
            <a:ext cx="12193200" cy="68586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9308F2-C30B-4E4F-9DA5-A1A86F5F74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8CCECB-9B2C-4F40-93A1-3FF9264650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2EAB5DD7-9693-DC49-A5A8-71D40AA212B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564874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laser, light, scene&#10;&#10;Description automatically generated">
            <a:extLst>
              <a:ext uri="{FF2B5EF4-FFF2-40B4-BE49-F238E27FC236}">
                <a16:creationId xmlns:a16="http://schemas.microsoft.com/office/drawing/2014/main" id="{566CB7B2-10D4-7544-8B87-EFB12B445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297C4-855A-9540-843B-CC587D9FD8C1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6754699-B343-5642-AC81-8BE60DB6510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76651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ky, city, night&#10;&#10;Description automatically generated">
            <a:extLst>
              <a:ext uri="{FF2B5EF4-FFF2-40B4-BE49-F238E27FC236}">
                <a16:creationId xmlns:a16="http://schemas.microsoft.com/office/drawing/2014/main" id="{373ACAC4-F57F-F549-85F2-65FF12CC25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B835CB-DD8C-F446-83CE-32ACFB0217A0}"/>
              </a:ext>
            </a:extLst>
          </p:cNvPr>
          <p:cNvSpPr/>
          <p:nvPr userDrawn="1"/>
        </p:nvSpPr>
        <p:spPr>
          <a:xfrm>
            <a:off x="-1200" y="0"/>
            <a:ext cx="12193200" cy="6857998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17050E55-584B-0942-B73D-632CECD4B9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770302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4782D4B3-E72D-F041-ABD0-1372C0EBFB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CED656-9AD2-7747-9AF1-F75EAE25A4F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1F8F0FC-8169-D847-B0D1-9E7CDFA8B90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902566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r, light&#10;&#10;Description automatically generated">
            <a:extLst>
              <a:ext uri="{FF2B5EF4-FFF2-40B4-BE49-F238E27FC236}">
                <a16:creationId xmlns:a16="http://schemas.microsoft.com/office/drawing/2014/main" id="{2C9049B0-0B94-BD42-824D-B6D9FACBA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9285AD-6427-0B46-A0F2-1DCB911CA9C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2C92D88E-083D-134C-B52F-6CC5AF5C8C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965794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F1BEC-2CAF-7649-A00C-2845946E6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41289-60D1-7948-9778-C9FCBEABBE6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D9E1612-4267-6F43-930F-DF8E7CAB86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17778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E12DA-8290-CF4B-976D-F9128AA4E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A7D91F-FDE8-064E-A3E9-D2C0020634A8}"/>
              </a:ext>
            </a:extLst>
          </p:cNvPr>
          <p:cNvSpPr/>
          <p:nvPr userDrawn="1"/>
        </p:nvSpPr>
        <p:spPr>
          <a:xfrm>
            <a:off x="-1200" y="-2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08BC2848-87C7-5746-A86D-C97090392C0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745097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58C025E6-8226-464D-867E-1C3F7CD52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BE7B51-ECA1-FA4D-BCAA-2BAA2A4A3ED4}"/>
              </a:ext>
            </a:extLst>
          </p:cNvPr>
          <p:cNvSpPr/>
          <p:nvPr userDrawn="1"/>
        </p:nvSpPr>
        <p:spPr>
          <a:xfrm>
            <a:off x="3510116" y="1"/>
            <a:ext cx="8681883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8594450C-CCE5-4C47-B7F6-5DF70FFB21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799476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D8F0C-28F2-8A42-9D40-7084C9FFD7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53" y="0"/>
            <a:ext cx="12212707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6677CF-4019-3745-AE17-170FFE5A9470}"/>
              </a:ext>
            </a:extLst>
          </p:cNvPr>
          <p:cNvSpPr/>
          <p:nvPr userDrawn="1"/>
        </p:nvSpPr>
        <p:spPr>
          <a:xfrm>
            <a:off x="0" y="0"/>
            <a:ext cx="12202354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7A9D52F9-F4FB-604C-AE0E-B3F3E21EB5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746209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rcuit, electronics, night&#10;&#10;Description automatically generated">
            <a:extLst>
              <a:ext uri="{FF2B5EF4-FFF2-40B4-BE49-F238E27FC236}">
                <a16:creationId xmlns:a16="http://schemas.microsoft.com/office/drawing/2014/main" id="{0CFC14C8-0981-E345-B10D-84223FB4C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42CAB4-5A61-4A44-9A1E-BC9746ED65B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35BB36B-26D9-CC48-A566-5C9C23D3CA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569028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60B99-6BFE-2D40-895F-0F084FEC4E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327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A56ACD-80AA-D441-B2FA-F252F126F050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B81D85-C6D9-464F-970F-8B449E6B37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CAA01D4-228A-2D47-8D6D-23BE3048C2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944A0A8-CF61-DF43-BBD7-237CF98F76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blue, star, bright&#10;&#10;Description automatically generated">
            <a:extLst>
              <a:ext uri="{FF2B5EF4-FFF2-40B4-BE49-F238E27FC236}">
                <a16:creationId xmlns:a16="http://schemas.microsoft.com/office/drawing/2014/main" id="{FB37B42A-7042-E140-A580-6034CB5856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2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646DD-15B4-6F44-9224-549BD8C15001}"/>
              </a:ext>
            </a:extLst>
          </p:cNvPr>
          <p:cNvSpPr/>
          <p:nvPr userDrawn="1"/>
        </p:nvSpPr>
        <p:spPr>
          <a:xfrm>
            <a:off x="-12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7282D6DE-9D97-7745-84EE-EA25274FB6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893411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BEC0F4-29B3-1844-A206-E9978DDC9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BA66D4-F829-5348-B094-D86162A17157}"/>
              </a:ext>
            </a:extLst>
          </p:cNvPr>
          <p:cNvSpPr/>
          <p:nvPr userDrawn="1"/>
        </p:nvSpPr>
        <p:spPr>
          <a:xfrm>
            <a:off x="-6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CABF257-D0C0-1544-906B-AC14D2FC5A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39607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AFABCE9-6BC8-E741-B725-757DD8CDEF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00" cy="686115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30656C-1B23-0749-AD6A-14502D71E9B2}"/>
              </a:ext>
            </a:extLst>
          </p:cNvPr>
          <p:cNvSpPr/>
          <p:nvPr userDrawn="1"/>
        </p:nvSpPr>
        <p:spPr>
          <a:xfrm>
            <a:off x="-600" y="1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17EC1AF-A8B5-2F45-A7AE-01AAC58E59E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096687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CD7DAB-58BC-C442-ABC0-6D7414DFC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Page Title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DE2EBD-0FA3-D24B-AC33-4F98A57EE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F51B5E8-1A64-CC4C-8297-18A3B4939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B94289A3-553B-644A-89FB-EA3DBA845B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Page Title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366692D-059F-E843-B530-FFE3E2135C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E0BBECD5-2D6F-1C43-88E2-767E0B284C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Page Title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C852A8C-3865-AA4E-82F7-750F6C6DD6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C90F636D-CBAA-8945-AF38-B540288F419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 with Top Level Bullet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F1145-3FE1-6D42-AA8B-F8E06EB9F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1" y="0"/>
            <a:ext cx="12192442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7000" y="693001"/>
            <a:ext cx="6858000" cy="5472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406E79-E2B4-C342-8DB2-4D2D3C2FA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921999B-E167-3C4E-A8F5-820963AA11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4C22E88A-BD61-A14C-993E-61F66B65CE4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28AC5A-7EFB-CA43-8A9B-3B442C5C9A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C1198ECC-03BB-F84C-8B27-CF6053626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7A746513-6692-3243-B29E-D98C47CC38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C5D5FE-AA87-2543-9668-41C15F7179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Danke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谢谢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ありがとう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감사합니다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धन्यवाद</a:t>
            </a:r>
            <a:endParaRPr lang="en-US" altLang="en-US" sz="280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>
                <a:solidFill>
                  <a:schemeClr val="bg1"/>
                </a:solidFill>
              </a:rPr>
              <a:t>ধন্যবাদ</a:t>
            </a:r>
            <a:br>
              <a:rPr lang="en-US" altLang="en-US" sz="2800">
                <a:solidFill>
                  <a:schemeClr val="bg1"/>
                </a:solidFill>
              </a:rPr>
            </a:br>
            <a:r>
              <a:rPr lang="he-IL" altLang="en-US" sz="2800">
                <a:solidFill>
                  <a:schemeClr val="bg1"/>
                </a:solidFill>
              </a:rPr>
              <a:t>תודה</a:t>
            </a:r>
            <a:endParaRPr lang="en-US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11E887-F2DD-9743-B321-E6625A63F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5F647F-3DD2-E04B-AC85-5BB3FF099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78608EF5-2F4C-244E-AC12-3DDFFF3734E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F76491-53A4-BB43-9967-367CD179C7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Danke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谢谢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ありがとう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감사합니다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धन्यवाद</a:t>
            </a:r>
            <a:endParaRPr lang="en-US" altLang="en-US" sz="280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>
                <a:solidFill>
                  <a:schemeClr val="bg1"/>
                </a:solidFill>
              </a:rPr>
              <a:t>ধন্যবাদ</a:t>
            </a:r>
            <a:br>
              <a:rPr lang="en-US" altLang="en-US" sz="2800">
                <a:solidFill>
                  <a:schemeClr val="bg1"/>
                </a:solidFill>
              </a:rPr>
            </a:br>
            <a:r>
              <a:rPr lang="he-IL" altLang="en-US" sz="2800">
                <a:solidFill>
                  <a:schemeClr val="bg1"/>
                </a:solidFill>
              </a:rPr>
              <a:t>תודה</a:t>
            </a:r>
            <a:endParaRPr lang="en-US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3539DD-CEDA-3A48-A36A-6D3775392A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>
                <a:solidFill>
                  <a:schemeClr val="bg1"/>
                </a:solidFill>
              </a:rPr>
            </a:br>
            <a:r>
              <a:rPr lang="en-US" altLang="x-none" sz="1200">
                <a:solidFill>
                  <a:schemeClr val="bg1"/>
                </a:solidFill>
              </a:rPr>
              <a:t>www.arm.com/company/policies/trademarks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5C774FB-6A72-C34E-AAAD-07547EC963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0366987F-82C0-C846-95C5-9F4F6B959C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25CD4-06B7-E24D-8A2A-BE1E27E8B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80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8F9D61-0E18-934E-80CB-8ABCE713AF08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2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5F76A5-92C3-DF4A-993D-C79C93E53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67C7E9E-E74C-0547-868F-423E4E2194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8DA9D4BF-473B-6E4A-87B6-9A27105D8F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720845-44B5-8345-A55E-DF3DBAF7C2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>
                <a:solidFill>
                  <a:schemeClr val="bg1"/>
                </a:solidFill>
              </a:rPr>
            </a:br>
            <a:r>
              <a:rPr lang="en-US" altLang="x-none" sz="1200">
                <a:solidFill>
                  <a:schemeClr val="bg1"/>
                </a:solidFill>
              </a:rPr>
              <a:t>www.arm.com/company/policies/trademarks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F307A-54EB-9747-ABE8-8A816CDDD8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D48F6E6A-30B4-334B-B444-2815F9AD7B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94321-DD87-0D4B-AEA1-CB80E3680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8F4AA8-7F9E-7D41-BF94-4D811F55AC2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210143-1056-7048-ADC6-41884B602F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C8B782A-A9C9-CA41-A2FF-1BC8DE0346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08217404-308B-984E-AE8B-690252E72C5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D0AF51-EEA2-DE46-8B7D-787832348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60" r="1770"/>
          <a:stretch/>
        </p:blipFill>
        <p:spPr>
          <a:xfrm>
            <a:off x="-600" y="0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7061" y="463062"/>
            <a:ext cx="6858000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9E646E-904B-FE40-95AC-5DBD9EA1E9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B0F255FF-9877-7447-84E8-B54342514A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9085D3F1-B2B9-C144-8199-AB16514FDE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6984C-0C60-D246-AE94-A2AE6368F1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7998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BECDB-CC38-DF4D-907D-B3DFBF61DA05}"/>
              </a:ext>
            </a:extLst>
          </p:cNvPr>
          <p:cNvSpPr/>
          <p:nvPr userDrawn="1"/>
        </p:nvSpPr>
        <p:spPr>
          <a:xfrm>
            <a:off x="4498259" y="1"/>
            <a:ext cx="769374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AEACEA-CC36-0E44-8844-76898F890A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7F1C36-0131-3143-8A0C-5B53D484B0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18AFCD34-5812-5947-A305-A4E3AFECA2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B1347F1D-5F69-BB4F-AE1F-4C4F13186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CF4363-5E90-D047-9431-0DB690B3B2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64EEF4-B1ED-2544-B548-9FFD93EA66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4ADABB0-FA68-DF43-A96A-1DF72122B9A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041E3-D124-8440-B6B0-06A51A3090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FF0996-2F0F-5B4A-AE7F-01949B340BCF}"/>
              </a:ext>
            </a:extLst>
          </p:cNvPr>
          <p:cNvSpPr/>
          <p:nvPr userDrawn="1"/>
        </p:nvSpPr>
        <p:spPr>
          <a:xfrm>
            <a:off x="3849329" y="1"/>
            <a:ext cx="834267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5000">
                <a:srgbClr val="000000">
                  <a:alpha val="25000"/>
                </a:srgbClr>
              </a:gs>
              <a:gs pos="100000">
                <a:schemeClr val="tx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BE3C52-00EF-C04D-93F3-7480251F2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3934D-C896-5B4A-B1D6-BDDDB11E03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9CE6FE22-85B0-6543-BFEA-4EE8644F59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88DC1F2-A377-A943-9ABE-BD7E2F2C1811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A7E59556-53BD-2347-8678-0ACA8E0770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rgbClr val="7F7F7F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25" r:id="rId10"/>
    <p:sldLayoutId id="2147485527" r:id="rId11"/>
    <p:sldLayoutId id="2147485528" r:id="rId12"/>
    <p:sldLayoutId id="2147485529" r:id="rId13"/>
    <p:sldLayoutId id="2147485530" r:id="rId14"/>
    <p:sldLayoutId id="2147485531" r:id="rId15"/>
    <p:sldLayoutId id="2147485532" r:id="rId16"/>
    <p:sldLayoutId id="2147485533" r:id="rId17"/>
    <p:sldLayoutId id="2147485534" r:id="rId18"/>
    <p:sldLayoutId id="2147485535" r:id="rId19"/>
    <p:sldLayoutId id="2147485536" r:id="rId20"/>
    <p:sldLayoutId id="2147485537" r:id="rId21"/>
    <p:sldLayoutId id="2147485538" r:id="rId22"/>
    <p:sldLayoutId id="2147485510" r:id="rId23"/>
    <p:sldLayoutId id="2147485436" r:id="rId24"/>
    <p:sldLayoutId id="2147485438" r:id="rId25"/>
    <p:sldLayoutId id="2147485440" r:id="rId26"/>
    <p:sldLayoutId id="2147485441" r:id="rId27"/>
    <p:sldLayoutId id="2147485442" r:id="rId28"/>
    <p:sldLayoutId id="2147485443" r:id="rId29"/>
    <p:sldLayoutId id="2147485444" r:id="rId30"/>
    <p:sldLayoutId id="2147485445" r:id="rId31"/>
    <p:sldLayoutId id="2147485446" r:id="rId32"/>
    <p:sldLayoutId id="2147485447" r:id="rId33"/>
    <p:sldLayoutId id="2147485448" r:id="rId34"/>
    <p:sldLayoutId id="2147485449" r:id="rId35"/>
    <p:sldLayoutId id="2147485450" r:id="rId36"/>
    <p:sldLayoutId id="2147485452" r:id="rId37"/>
    <p:sldLayoutId id="2147485512" r:id="rId38"/>
    <p:sldLayoutId id="2147485453" r:id="rId39"/>
    <p:sldLayoutId id="2147485513" r:id="rId40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gsys1.ml.arm.com/lockable-resources/" TargetMode="Externa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A93ECC-4132-6C40-A836-C4667A6C23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By 6 Guys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CD996-41AD-B742-A46C-78F689D667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22/08/2024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1D6C5-F15B-AC48-8AA5-9E998FED1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Guys</a:t>
            </a:r>
            <a:br>
              <a:rPr lang="en-US" dirty="0"/>
            </a:br>
            <a:r>
              <a:rPr lang="en-US" dirty="0"/>
              <a:t>Hackathon </a:t>
            </a:r>
          </a:p>
        </p:txBody>
      </p:sp>
    </p:spTree>
    <p:extLst>
      <p:ext uri="{BB962C8B-B14F-4D97-AF65-F5344CB8AC3E}">
        <p14:creationId xmlns:p14="http://schemas.microsoft.com/office/powerpoint/2010/main" val="1013195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00A3-CCE3-48E1-804E-1BB954AD1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Benchmark ML SW – 4 &amp; 5 </a:t>
            </a:r>
            <a:br>
              <a:rPr lang="en-GB"/>
            </a:b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03AB7-8D32-4B18-AADF-7777A753E1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NN API + Arm NN (AndroidNN)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0D891-0C9D-4C45-B0EB-6E71DD986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/>
              <a:t>Find an available device : </a:t>
            </a:r>
            <a:r>
              <a:rPr lang="en-GB">
                <a:hlinkClick r:id="rId2"/>
              </a:rPr>
              <a:t>https://engsys1.ml.arm.com/lockable-resources/</a:t>
            </a:r>
            <a:endParaRPr lang="en-GB"/>
          </a:p>
          <a:p>
            <a:pPr marL="581025" lvl="1" indent="-166370"/>
            <a:r>
              <a:rPr lang="en-GB" b="1" i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oneplus8-pro-remote-88718767</a:t>
            </a:r>
            <a:endParaRPr lang="en-GB">
              <a:cs typeface="Calibri"/>
            </a:endParaRPr>
          </a:p>
          <a:p>
            <a:r>
              <a:rPr lang="en-GB"/>
              <a:t>Running in Jenkins:</a:t>
            </a:r>
          </a:p>
          <a:p>
            <a:pPr marL="581025" lvl="1" indent="-166370"/>
            <a:r>
              <a:rPr lang="en-GB">
                <a:ea typeface="ＭＳ Ｐゴシック"/>
              </a:rPr>
              <a:t>cd benchmark-ck</a:t>
            </a:r>
            <a:endParaRPr lang="en-GB">
              <a:ea typeface="ＭＳ Ｐゴシック"/>
              <a:cs typeface="Calibri"/>
            </a:endParaRPr>
          </a:p>
          <a:p>
            <a:pPr marL="581025" lvl="1" indent="-166370"/>
            <a:r>
              <a:rPr lang="en-GB" err="1"/>
              <a:t>vscode</a:t>
            </a:r>
            <a:r>
              <a:rPr lang="en-GB"/>
              <a:t> .</a:t>
            </a:r>
            <a:endParaRPr lang="en-GB">
              <a:cs typeface="Calibri"/>
            </a:endParaRPr>
          </a:p>
          <a:p>
            <a:pPr marL="581025" lvl="1" indent="-166370"/>
            <a:r>
              <a:rPr lang="en-GB">
                <a:ea typeface="ＭＳ Ｐゴシック"/>
              </a:rPr>
              <a:t>Modify ck-ivg-bench/script/workload-scripts/core/standalone/</a:t>
            </a:r>
            <a:r>
              <a:rPr lang="en-GB" err="1">
                <a:ea typeface="ＭＳ Ｐゴシック"/>
              </a:rPr>
              <a:t>JenkinsRun</a:t>
            </a:r>
            <a:endParaRPr lang="en-GB">
              <a:ea typeface="ＭＳ Ｐゴシック"/>
              <a:cs typeface="Calibri"/>
            </a:endParaRPr>
          </a:p>
          <a:p>
            <a:pPr marL="855345" lvl="2" indent="-166370"/>
            <a:r>
              <a:rPr lang="en-GB" sz="1100" err="1"/>
              <a:t>jbp.slack_targets</a:t>
            </a:r>
            <a:r>
              <a:rPr lang="en-GB" sz="1100"/>
              <a:t> = ['@</a:t>
            </a:r>
            <a:r>
              <a:rPr lang="en-GB" sz="1100" err="1"/>
              <a:t>stuart.taylor</a:t>
            </a:r>
            <a:r>
              <a:rPr lang="en-GB" sz="1100"/>
              <a:t>']</a:t>
            </a:r>
            <a:endParaRPr lang="en-GB" sz="1100">
              <a:cs typeface="Calibri"/>
            </a:endParaRPr>
          </a:p>
          <a:p>
            <a:pPr marL="855345" lvl="2" indent="-166370"/>
            <a:r>
              <a:rPr lang="en-GB" sz="1100"/>
              <a:t>job = '</a:t>
            </a:r>
            <a:r>
              <a:rPr lang="en-GB" sz="1100" err="1"/>
              <a:t>TFLite</a:t>
            </a:r>
            <a:r>
              <a:rPr lang="en-GB" sz="1100"/>
              <a:t>'</a:t>
            </a:r>
            <a:endParaRPr lang="en-GB" sz="1100">
              <a:cs typeface="Calibri"/>
            </a:endParaRPr>
          </a:p>
          <a:p>
            <a:pPr marL="855345" lvl="2" indent="-166370"/>
            <a:r>
              <a:rPr lang="en-GB" sz="1100" err="1"/>
              <a:t>jbp.workload_scripts</a:t>
            </a:r>
            <a:r>
              <a:rPr lang="en-GB" sz="1100"/>
              <a:t> = ['</a:t>
            </a:r>
            <a:r>
              <a:rPr lang="en-GB" sz="1100" err="1"/>
              <a:t>tensorflow.lite.WorkloadsNightly</a:t>
            </a:r>
            <a:r>
              <a:rPr lang="en-GB" sz="1100"/>
              <a:t>']</a:t>
            </a:r>
            <a:endParaRPr lang="en-GB" sz="1100">
              <a:cs typeface="Calibri"/>
            </a:endParaRPr>
          </a:p>
          <a:p>
            <a:pPr marL="855345" lvl="2" indent="-166370"/>
            <a:r>
              <a:rPr lang="en-GB" sz="1100" err="1"/>
              <a:t>jbp.build_job_name</a:t>
            </a:r>
            <a:r>
              <a:rPr lang="en-GB" sz="1100"/>
              <a:t> = '/</a:t>
            </a:r>
            <a:r>
              <a:rPr lang="en-GB" sz="1100" err="1"/>
              <a:t>armnn</a:t>
            </a:r>
            <a:r>
              <a:rPr lang="en-GB" sz="1100"/>
              <a:t>/</a:t>
            </a:r>
            <a:r>
              <a:rPr lang="en-GB" sz="1100" err="1"/>
              <a:t>devenv</a:t>
            </a:r>
            <a:r>
              <a:rPr lang="en-GB" sz="1100"/>
              <a:t>/builds/</a:t>
            </a:r>
            <a:r>
              <a:rPr lang="en-GB" sz="1100" err="1"/>
              <a:t>armnn.devenv.NightlyBuild</a:t>
            </a:r>
            <a:r>
              <a:rPr lang="en-GB" sz="1100"/>
              <a:t>'</a:t>
            </a:r>
            <a:endParaRPr lang="en-GB" sz="1100">
              <a:cs typeface="Calibri"/>
            </a:endParaRPr>
          </a:p>
          <a:p>
            <a:pPr marL="855345" lvl="2" indent="-166370"/>
            <a:r>
              <a:rPr lang="en-GB" sz="1100" err="1"/>
              <a:t>jbp.android_devices</a:t>
            </a:r>
            <a:r>
              <a:rPr lang="en-GB" sz="1100"/>
              <a:t> = ['oneplus8-pro-remote-88718767']</a:t>
            </a:r>
            <a:endParaRPr lang="en-GB" sz="1100">
              <a:cs typeface="Calibri"/>
            </a:endParaRPr>
          </a:p>
          <a:p>
            <a:pPr marL="855345" lvl="2" indent="-166370"/>
            <a:r>
              <a:rPr lang="en-GB" sz="1100" err="1"/>
              <a:t>jbp.extra_cmd_args</a:t>
            </a:r>
            <a:r>
              <a:rPr lang="en-GB" sz="1100"/>
              <a:t> = '--</a:t>
            </a:r>
            <a:r>
              <a:rPr lang="en-GB" sz="1100" err="1"/>
              <a:t>tf_versions</a:t>
            </a:r>
            <a:r>
              <a:rPr lang="en-GB" sz="1100"/>
              <a:t> v2.2.0 --</a:t>
            </a:r>
            <a:r>
              <a:rPr lang="en-GB" sz="1100" err="1"/>
              <a:t>tf_programs</a:t>
            </a:r>
            <a:r>
              <a:rPr lang="en-GB" sz="1100"/>
              <a:t> label --compute </a:t>
            </a:r>
            <a:r>
              <a:rPr lang="en-GB" sz="1100" err="1"/>
              <a:t>cpuacc</a:t>
            </a:r>
            <a:r>
              <a:rPr lang="en-GB" sz="1100"/>
              <a:t> -c2 3xG585_max -n tflitemodel-efficientnet_b0-int8-armzoo -p int8'</a:t>
            </a:r>
            <a:endParaRPr lang="en-GB" sz="1100">
              <a:cs typeface="Calibri"/>
            </a:endParaRPr>
          </a:p>
          <a:p>
            <a:pPr marL="581025" lvl="1" indent="-166370"/>
            <a:endParaRPr lang="en-GB">
              <a:cs typeface="Calibri"/>
            </a:endParaRPr>
          </a:p>
          <a:p>
            <a:pPr marL="581025" lvl="1" indent="-166370"/>
            <a:r>
              <a:rPr lang="en-GB">
                <a:ea typeface="ＭＳ Ｐゴシック"/>
              </a:rPr>
              <a:t>python3 -m </a:t>
            </a:r>
            <a:r>
              <a:rPr lang="en-GB" err="1">
                <a:ea typeface="ＭＳ Ｐゴシック"/>
              </a:rPr>
              <a:t>core.standalone.JenkinsRun</a:t>
            </a:r>
            <a:endParaRPr lang="en-GB">
              <a:ea typeface="ＭＳ Ｐゴシック"/>
              <a:cs typeface="Calibri"/>
            </a:endParaRPr>
          </a:p>
          <a:p>
            <a:pPr marL="581025" lvl="1" indent="-166370"/>
            <a:endParaRPr lang="en-GB">
              <a:cs typeface="Calibri"/>
            </a:endParaRPr>
          </a:p>
          <a:p>
            <a:pPr marL="581025" lvl="1" indent="-166370"/>
            <a:endParaRPr lang="en-GB">
              <a:cs typeface="Calibri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CDC32FB-82C9-42ED-BBF3-9C21C68DFB97}"/>
              </a:ext>
            </a:extLst>
          </p:cNvPr>
          <p:cNvSpPr/>
          <p:nvPr/>
        </p:nvSpPr>
        <p:spPr>
          <a:xfrm>
            <a:off x="5336930" y="4784357"/>
            <a:ext cx="2078853" cy="429481"/>
          </a:xfrm>
          <a:prstGeom prst="wedgeRectCallout">
            <a:avLst>
              <a:gd name="adj1" fmla="val -31309"/>
              <a:gd name="adj2" fmla="val -753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100" err="1"/>
              <a:t>cpuacc</a:t>
            </a:r>
            <a:r>
              <a:rPr lang="en-GB" sz="1100"/>
              <a:t>: </a:t>
            </a:r>
            <a:r>
              <a:rPr lang="en-GB" sz="1100" err="1"/>
              <a:t>AnrdoiNN</a:t>
            </a:r>
            <a:r>
              <a:rPr lang="en-GB" sz="1100"/>
              <a:t> + ArmNN </a:t>
            </a:r>
            <a:r>
              <a:rPr lang="en-GB" sz="1100" err="1"/>
              <a:t>cpu</a:t>
            </a:r>
            <a:endParaRPr lang="en-GB" sz="1100"/>
          </a:p>
          <a:p>
            <a:r>
              <a:rPr lang="en-GB" sz="1100" err="1"/>
              <a:t>gpuacc</a:t>
            </a:r>
            <a:r>
              <a:rPr lang="en-GB" sz="1100"/>
              <a:t>: </a:t>
            </a:r>
            <a:r>
              <a:rPr lang="en-GB" sz="1100" err="1"/>
              <a:t>AnrdoiNN</a:t>
            </a:r>
            <a:r>
              <a:rPr lang="en-GB" sz="1100"/>
              <a:t> + ArmNN </a:t>
            </a:r>
            <a:r>
              <a:rPr lang="en-GB" sz="1100" err="1"/>
              <a:t>gpu</a:t>
            </a:r>
            <a:endParaRPr lang="en-GB" sz="1100"/>
          </a:p>
          <a:p>
            <a:endParaRPr lang="en-GB" sz="110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3C981662-0F26-4C2C-8F8E-51B8EA6541B8}"/>
              </a:ext>
            </a:extLst>
          </p:cNvPr>
          <p:cNvSpPr/>
          <p:nvPr/>
        </p:nvSpPr>
        <p:spPr>
          <a:xfrm>
            <a:off x="10049608" y="4202723"/>
            <a:ext cx="1266093" cy="483577"/>
          </a:xfrm>
          <a:prstGeom prst="wedgeRectCallout">
            <a:avLst>
              <a:gd name="adj1" fmla="val -57639"/>
              <a:gd name="adj2" fmla="val 13409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/>
              <a:t>For profiling add:</a:t>
            </a:r>
            <a:br>
              <a:rPr lang="en-GB" sz="1100"/>
            </a:br>
            <a:r>
              <a:rPr lang="en-GB" sz="1100"/>
              <a:t>--profiling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AD1B01-3323-487B-86D6-7A23E39A44BA}"/>
              </a:ext>
            </a:extLst>
          </p:cNvPr>
          <p:cNvSpPr/>
          <p:nvPr/>
        </p:nvSpPr>
        <p:spPr>
          <a:xfrm>
            <a:off x="9859093" y="4107465"/>
            <a:ext cx="190515" cy="19051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57012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57243-1B55-40EA-9915-1C06E299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3- </a:t>
            </a:r>
            <a:r>
              <a:rPr lang="en-GB" dirty="0" err="1"/>
              <a:t>StockIt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A8D833-BB78-4531-8FF0-F62E6DD3D8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692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2B049-846B-2241-619D-6F514818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StockIt</a:t>
            </a:r>
            <a:r>
              <a:rPr lang="en-US" dirty="0"/>
              <a:t> App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FAA15-38B5-CDCC-007C-78B34901BD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1455365"/>
            <a:ext cx="6777850" cy="4171712"/>
          </a:xfrm>
        </p:spPr>
        <p:txBody>
          <a:bodyPr/>
          <a:lstStyle/>
          <a:p>
            <a:r>
              <a:rPr lang="en-US" dirty="0"/>
              <a:t>Calculations:</a:t>
            </a:r>
          </a:p>
          <a:p>
            <a:endParaRPr lang="en-US" dirty="0"/>
          </a:p>
          <a:p>
            <a:r>
              <a:rPr lang="en-US" dirty="0"/>
              <a:t>Number of Shares = Money Invested/Old Share Price </a:t>
            </a:r>
          </a:p>
          <a:p>
            <a:endParaRPr lang="en-US" dirty="0"/>
          </a:p>
          <a:p>
            <a:r>
              <a:rPr lang="en-US" dirty="0"/>
              <a:t>New Value = New Share Price * Number of Shares </a:t>
            </a:r>
          </a:p>
          <a:p>
            <a:endParaRPr lang="en-US" dirty="0"/>
          </a:p>
          <a:p>
            <a:r>
              <a:rPr lang="en-US" dirty="0"/>
              <a:t>P/L = New Value - Money Invested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7C210-78AA-5BE6-D6B7-939886F1F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0957" y="991132"/>
            <a:ext cx="2518388" cy="5253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11D8D2-0449-7D41-A413-F1635DDAFBF2}"/>
              </a:ext>
            </a:extLst>
          </p:cNvPr>
          <p:cNvSpPr txBox="1"/>
          <p:nvPr/>
        </p:nvSpPr>
        <p:spPr>
          <a:xfrm>
            <a:off x="7863840" y="196948"/>
            <a:ext cx="65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E3769-6DBB-D076-AB96-51DD80CE30A6}"/>
              </a:ext>
            </a:extLst>
          </p:cNvPr>
          <p:cNvSpPr txBox="1"/>
          <p:nvPr/>
        </p:nvSpPr>
        <p:spPr>
          <a:xfrm>
            <a:off x="479425" y="991132"/>
            <a:ext cx="310076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Made with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Flutter</a:t>
            </a:r>
            <a:endParaRPr lang="en-GB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99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2F15-FF17-4A5A-9E6B-C86002F72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1-Directory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06215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FEB6-101B-4D45-AC2F-5B066CEE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Version</a:t>
            </a:r>
            <a:br>
              <a:rPr lang="en-US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FD229A-2ED2-87BD-DB9F-F36CDE9B1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425" y="1036957"/>
            <a:ext cx="5166632" cy="19439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261F7-9576-3DD3-6E4E-2B59B1B2F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649" y="1131010"/>
            <a:ext cx="5876123" cy="54960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4E1DEB-0380-6966-EBB5-71E2014F9CAA}"/>
              </a:ext>
            </a:extLst>
          </p:cNvPr>
          <p:cNvSpPr txBox="1"/>
          <p:nvPr/>
        </p:nvSpPr>
        <p:spPr>
          <a:xfrm>
            <a:off x="653143" y="3609219"/>
            <a:ext cx="4992914" cy="658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Graph based approach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Used a depth first search to find depth</a:t>
            </a:r>
            <a:endParaRPr lang="en-GB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44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0110-B06C-7DFF-9D18-3737D01F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version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2C55D3-9404-9902-88E9-E9F4F6CDD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425" y="895532"/>
            <a:ext cx="4749030" cy="1711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CACC5-4312-6471-6537-3B5A0556E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59" y="2681384"/>
            <a:ext cx="5879848" cy="3565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4D6E0-D00F-FA0B-F813-62752BC66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07" y="291226"/>
            <a:ext cx="5683502" cy="31776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C21A35-4868-22C0-6FF3-169157D993D9}"/>
              </a:ext>
            </a:extLst>
          </p:cNvPr>
          <p:cNvSpPr txBox="1"/>
          <p:nvPr/>
        </p:nvSpPr>
        <p:spPr>
          <a:xfrm>
            <a:off x="6751821" y="4202084"/>
            <a:ext cx="4220979" cy="8663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+mn-lt"/>
                <a:ea typeface="+mn-ea"/>
              </a:rPr>
              <a:t>“store as we go”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783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57243-1B55-40EA-9915-1C06E299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A8D833-BB78-4531-8FF0-F62E6DD3D8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49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FEB6-101B-4D45-AC2F-5B066CEE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Task 2</a:t>
            </a:r>
            <a:br>
              <a:rPr lang="en-GB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33C6E9-0FE7-2B43-4DDE-341D6B95E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425" y="1026543"/>
            <a:ext cx="3845407" cy="3246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FFA7DD-2DB8-6E14-05B1-0B383CFB7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411" y="1131010"/>
            <a:ext cx="2464922" cy="4721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CF5428-7C99-6E99-1F7F-E3B92A81C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128" y="4532089"/>
            <a:ext cx="4473633" cy="232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87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191E72-81FA-45F0-8D63-2DD143D0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Benchmarking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07D65C1-71DC-4401-A3C7-865F937E40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919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4CD4-EFB6-4944-A1CB-9D44FFA2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Benchmark ML SW – TF Lite backends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0FB76D-308F-4CF2-9039-54C6A88F5135}"/>
              </a:ext>
            </a:extLst>
          </p:cNvPr>
          <p:cNvSpPr/>
          <p:nvPr/>
        </p:nvSpPr>
        <p:spPr>
          <a:xfrm>
            <a:off x="626174" y="1559215"/>
            <a:ext cx="912480" cy="262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Higher</a:t>
            </a:r>
          </a:p>
        </p:txBody>
      </p:sp>
      <p:pic>
        <p:nvPicPr>
          <p:cNvPr id="2050" name="Picture 2" descr="TF Lite (benchmark model) (no_accel) &#10;ACL implement profiling &#10;GPI-J Delegate (gpu_del) XNNPACK delegate (xnnpack) &#10;Possibly implement &#10;profiling here &#10;NNAPI (accel) &#10;Arm NN delegate (arm_del_cpu/arm_del_gpu) &#10;Arm NN (cpuacc/gpuacc/cpuref) ">
            <a:extLst>
              <a:ext uri="{FF2B5EF4-FFF2-40B4-BE49-F238E27FC236}">
                <a16:creationId xmlns:a16="http://schemas.microsoft.com/office/drawing/2014/main" id="{36C2A7ED-043F-4955-9B66-92436D9FF2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2312160"/>
            <a:ext cx="11233150" cy="2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93CD337E-5E03-41CE-903A-8AA593D86824}"/>
              </a:ext>
            </a:extLst>
          </p:cNvPr>
          <p:cNvSpPr/>
          <p:nvPr/>
        </p:nvSpPr>
        <p:spPr>
          <a:xfrm>
            <a:off x="5763036" y="2508177"/>
            <a:ext cx="190515" cy="19051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/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8874D77-D3C7-4E93-89F0-5791EB6D4037}"/>
              </a:ext>
            </a:extLst>
          </p:cNvPr>
          <p:cNvSpPr/>
          <p:nvPr/>
        </p:nvSpPr>
        <p:spPr>
          <a:xfrm>
            <a:off x="8375607" y="4122802"/>
            <a:ext cx="190515" cy="19051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/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6500AB7-2484-425D-9F1B-3C7855003C8F}"/>
              </a:ext>
            </a:extLst>
          </p:cNvPr>
          <p:cNvSpPr/>
          <p:nvPr/>
        </p:nvSpPr>
        <p:spPr>
          <a:xfrm>
            <a:off x="6544887" y="3238485"/>
            <a:ext cx="190515" cy="19051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/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3509B5C-D7EC-4EB2-AFE6-5C8AD943205B}"/>
              </a:ext>
            </a:extLst>
          </p:cNvPr>
          <p:cNvSpPr/>
          <p:nvPr/>
        </p:nvSpPr>
        <p:spPr>
          <a:xfrm>
            <a:off x="6907600" y="4064105"/>
            <a:ext cx="190515" cy="19051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/>
              <a:t>4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177FE8F-8D2F-4AD1-A328-460FCB71841E}"/>
              </a:ext>
            </a:extLst>
          </p:cNvPr>
          <p:cNvSpPr/>
          <p:nvPr/>
        </p:nvSpPr>
        <p:spPr>
          <a:xfrm>
            <a:off x="5029200" y="1650581"/>
            <a:ext cx="2778369" cy="511086"/>
          </a:xfrm>
          <a:prstGeom prst="wedgeRectCallout">
            <a:avLst>
              <a:gd name="adj1" fmla="val -18934"/>
              <a:gd name="adj2" fmla="val 90026"/>
            </a:avLst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/>
              <a:t>Same numbers used for flow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228952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191E72-81FA-45F0-8D63-2DD143D0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Benchmarking</a:t>
            </a:r>
            <a:br>
              <a:rPr lang="en-GB"/>
            </a:br>
            <a:r>
              <a:rPr lang="en-GB"/>
              <a:t>via CI system (Jenkins)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07D65C1-71DC-4401-A3C7-865F937E40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31370"/>
      </p:ext>
    </p:extLst>
  </p:cSld>
  <p:clrMapOvr>
    <a:masterClrMapping/>
  </p:clrMapOvr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4" id="{9621C88A-27C9-7F45-9485-E7A2082990BB}" vid="{597873A8-189D-3541-8F8E-01C899F67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75509F-A6F5-4147-861D-E4CC99F48FA5}">
  <ds:schemaRefs>
    <ds:schemaRef ds:uri="c0950e01-db07-4e41-9c32-b7a8e9fccc9b"/>
    <ds:schemaRef ds:uri="f2ad5090-61a8-4b8c-ab70-68f4ff4d193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61D4E06-5D3F-4994-A4A7-4BA626FA722D}">
  <ds:schemaRefs>
    <ds:schemaRef ds:uri="http://schemas.microsoft.com/office/2006/documentManagement/types"/>
    <ds:schemaRef ds:uri="f2ad5090-61a8-4b8c-ab70-68f4ff4d1933"/>
    <ds:schemaRef ds:uri="http://schemas.microsoft.com/office/infopath/2007/PartnerControls"/>
    <ds:schemaRef ds:uri="http://purl.org/dc/dcmitype/"/>
    <ds:schemaRef ds:uri="http://purl.org/dc/elements/1.1/"/>
    <ds:schemaRef ds:uri="http://purl.org/dc/terms/"/>
    <ds:schemaRef ds:uri="c0950e01-db07-4e41-9c32-b7a8e9fccc9b"/>
    <ds:schemaRef ds:uri="http://schemas.microsoft.com/office/2006/metadata/properties"/>
    <ds:schemaRef ds:uri="http://schemas.openxmlformats.org/package/2006/metadata/core-properties"/>
    <ds:schemaRef ds:uri="http://schemas.microsoft.com/sharepoint/v3/fields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Confidential_2021</Template>
  <TotalTime>15</TotalTime>
  <Words>279</Words>
  <Application>Microsoft Office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ＭＳ Ｐゴシック</vt:lpstr>
      <vt:lpstr>Arial</vt:lpstr>
      <vt:lpstr>Calibri</vt:lpstr>
      <vt:lpstr>Helvetica</vt:lpstr>
      <vt:lpstr>Wingdings</vt:lpstr>
      <vt:lpstr>Arm_PPT_Public</vt:lpstr>
      <vt:lpstr>Six Guys Hackathon </vt:lpstr>
      <vt:lpstr>Task 1-Directory reconstruction</vt:lpstr>
      <vt:lpstr>First Version </vt:lpstr>
      <vt:lpstr>Final version</vt:lpstr>
      <vt:lpstr>Task 2</vt:lpstr>
      <vt:lpstr>Task 2 </vt:lpstr>
      <vt:lpstr>Benchmarking</vt:lpstr>
      <vt:lpstr>Benchmark ML SW – TF Lite backends</vt:lpstr>
      <vt:lpstr>Benchmarking via CI system (Jenkins)</vt:lpstr>
      <vt:lpstr>Benchmark ML SW – 4 &amp; 5  </vt:lpstr>
      <vt:lpstr>Task 3- StockIt</vt:lpstr>
      <vt:lpstr>StockIt App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SA Silicon New starter guide</dc:title>
  <dc:subject/>
  <dc:creator>Stuart Taylor</dc:creator>
  <cp:keywords/>
  <dc:description/>
  <cp:lastModifiedBy>Jason Akoto-Fordjour</cp:lastModifiedBy>
  <cp:revision>5</cp:revision>
  <dcterms:created xsi:type="dcterms:W3CDTF">2021-03-18T07:29:00Z</dcterms:created>
  <dcterms:modified xsi:type="dcterms:W3CDTF">2024-08-22T15:13:57Z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